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2" name="Google Shape;4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2" name="Google Shape;4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3" name="Google Shape;93;p1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4" name="Google Shape;94;p1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текст и объект" type="txAndObj">
  <p:cSld name="TEXT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1 большой объект и 2 маленьких объекта" type="objAndTwoObj">
  <p:cSld name="OBJECT_AND_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4648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jp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108" name="Google Shape;108;p16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9" name="Google Shape;109;p16"/>
          <p:cNvSpPr txBox="1"/>
          <p:nvPr/>
        </p:nvSpPr>
        <p:spPr>
          <a:xfrm>
            <a:off x="685800" y="2438400"/>
            <a:ext cx="78486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3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Мономолекулярные слои</a:t>
            </a:r>
            <a:r>
              <a:rPr b="1" i="0" lang="en-US" sz="24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липидов</a:t>
            </a:r>
            <a:endParaRPr/>
          </a:p>
          <a:p>
            <a:pPr indent="-15240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33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Мицеллы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Бислойные липидные мембраны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Липосомы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57200" y="1219200"/>
            <a:ext cx="84582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Искусственные (модельные) мембраны.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Условия  их образования и использование</a:t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1828800" y="0"/>
            <a:ext cx="5257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Мицеллы</a:t>
            </a:r>
            <a:endParaRPr/>
          </a:p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533400" y="1676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Мицеллообразующие липиды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соли высших жирных кислот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лизофосфолипиды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фосфолипиды с двумя короткими углеводородными цепями (дигексаноил-ФХ)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Смешанные мицеллы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образуют липиды с другими по размерам молекулами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 наличии детергентов – поверхностно-активных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веществ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914400"/>
            <a:ext cx="1476374" cy="111283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517525" y="3413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262" name="Google Shape;262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71500" cy="122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4294967295" type="title"/>
          </p:nvPr>
        </p:nvSpPr>
        <p:spPr>
          <a:xfrm>
            <a:off x="914400" y="0"/>
            <a:ext cx="8229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Мицеллы</a:t>
            </a:r>
            <a:endParaRPr/>
          </a:p>
        </p:txBody>
      </p:sp>
      <p:sp>
        <p:nvSpPr>
          <p:cNvPr id="268" name="Google Shape;268;p26"/>
          <p:cNvSpPr txBox="1"/>
          <p:nvPr>
            <p:ph idx="4294967295" type="body"/>
          </p:nvPr>
        </p:nvSpPr>
        <p:spPr>
          <a:xfrm>
            <a:off x="228600" y="53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"/>
              <a:buNone/>
            </a:pPr>
            <a:r>
              <a:rPr b="1" i="0" lang="en-US" sz="2000" u="none" cap="none" strike="noStrik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	Использование мицелл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связано с изучением вторичной и третичной структуры мембранных белков методом спектроскопии ЯМР высокого разрешения.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539750" y="1628775"/>
            <a:ext cx="90108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Другие методы: спектроскопия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 области 200–800 нм: 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поглощение в УФ- и видимой области спектра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флуоресценция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круговой дихроизм (КД) и дисперсия оптического вращения (ДОВ).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Недостатки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мицеллярных моделей: 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по своей организации мицеллы далеки от биологических мембран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мицеллы динамически очень подвижны,  т.е. постоянно происходит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обмен молекулами липидов между мицеллой и раствором </a:t>
            </a:r>
            <a:endParaRPr/>
          </a:p>
        </p:txBody>
      </p:sp>
      <p:grpSp>
        <p:nvGrpSpPr>
          <p:cNvPr id="270" name="Google Shape;270;p26"/>
          <p:cNvGrpSpPr/>
          <p:nvPr/>
        </p:nvGrpSpPr>
        <p:grpSpPr>
          <a:xfrm>
            <a:off x="304800" y="4572085"/>
            <a:ext cx="5329290" cy="1946326"/>
            <a:chOff x="0" y="3933825"/>
            <a:chExt cx="4138612" cy="2349500"/>
          </a:xfrm>
        </p:grpSpPr>
        <p:pic>
          <p:nvPicPr>
            <p:cNvPr descr="20" id="271" name="Google Shape;27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1050" y="3933825"/>
              <a:ext cx="2087562" cy="234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1" id="272" name="Google Shape;27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933825"/>
              <a:ext cx="2051050" cy="234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25" id="273" name="Google Shape;27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4514850"/>
            <a:ext cx="25146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278" name="Google Shape;27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25600" cy="11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279" name="Google Shape;279;p27"/>
          <p:cNvSpPr txBox="1"/>
          <p:nvPr/>
        </p:nvSpPr>
        <p:spPr>
          <a:xfrm>
            <a:off x="1403350" y="244475"/>
            <a:ext cx="774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Плоские бислойные липидные мембраны (БЛМ),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«черные» липидные мембраны</a:t>
            </a:r>
            <a:endParaRPr/>
          </a:p>
        </p:txBody>
      </p:sp>
      <p:pic>
        <p:nvPicPr>
          <p:cNvPr descr="BLM" id="280" name="Google Shape;2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987" y="1066800"/>
            <a:ext cx="6049963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395287" y="476250"/>
            <a:ext cx="849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 txBox="1"/>
          <p:nvPr>
            <p:ph type="title"/>
          </p:nvPr>
        </p:nvSpPr>
        <p:spPr>
          <a:xfrm>
            <a:off x="1143000" y="0"/>
            <a:ext cx="7696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Бислойные липидные мембраны (БЛМ),</a:t>
            </a:r>
            <a:b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«черные» липидные мембраны</a:t>
            </a:r>
            <a:endParaRPr/>
          </a:p>
        </p:txBody>
      </p:sp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457200" y="1600200"/>
            <a:ext cx="8458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Достоинства :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Близки к биологическим мембранам;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Можно изучать  свойства бислоя – электрическую емкость, проводимость, потенциал пробоя, мембранный потенциал, транспорт молекул через мембрану;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Можно включать белки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Недостатки: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Использование органических растворителей при получении БЛМ, содержат следовые количества растворителя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Отсутствие информации о составе БЛМ, если используются многокомпонентные смеси фосфолипидов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Весьма нестабильны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41325" y="569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289" name="Google Shape;28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71500" cy="122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447800" y="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Бислойные липидные мембраны (БЛМ)</a:t>
            </a:r>
            <a:endParaRPr/>
          </a:p>
        </p:txBody>
      </p:sp>
      <p:pic>
        <p:nvPicPr>
          <p:cNvPr id="295" name="Google Shape;29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2708275"/>
            <a:ext cx="2981400" cy="36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533400" y="1676400"/>
            <a:ext cx="29211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Образование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белоксодержащих БЛМ</a:t>
            </a:r>
            <a:endParaRPr/>
          </a:p>
        </p:txBody>
      </p:sp>
      <p:pic>
        <p:nvPicPr>
          <p:cNvPr descr="BML2" id="297" name="Google Shape;2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62" y="2708275"/>
            <a:ext cx="4319587" cy="3455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4419600" y="1676400"/>
            <a:ext cx="4371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Приготовление плоских бислойных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липидных мембран сухим способом</a:t>
            </a:r>
            <a:endParaRPr/>
          </a:p>
        </p:txBody>
      </p:sp>
      <p:sp>
        <p:nvSpPr>
          <p:cNvPr id="299" name="Google Shape;299;p29"/>
          <p:cNvSpPr txBox="1"/>
          <p:nvPr/>
        </p:nvSpPr>
        <p:spPr>
          <a:xfrm>
            <a:off x="441325" y="188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00" name="Google Shape;300;p29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1244700" cy="129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/>
        </p:nvSpPr>
        <p:spPr>
          <a:xfrm>
            <a:off x="1828800" y="279400"/>
            <a:ext cx="648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Сравнение свойств искусственных бислойных и биологических мембран</a:t>
            </a:r>
            <a:endParaRPr/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10144"/>
          <a:stretch/>
        </p:blipFill>
        <p:spPr>
          <a:xfrm>
            <a:off x="0" y="1771650"/>
            <a:ext cx="9143999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288925" y="3413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08" name="Google Shape;308;p3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49300" cy="119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Липосомы</a:t>
            </a:r>
            <a:endParaRPr/>
          </a:p>
        </p:txBody>
      </p:sp>
      <p:pic>
        <p:nvPicPr>
          <p:cNvPr descr="Liposomes copy" id="314" name="Google Shape;314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52512"/>
            <a:ext cx="4038600" cy="53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 txBox="1"/>
          <p:nvPr/>
        </p:nvSpPr>
        <p:spPr>
          <a:xfrm>
            <a:off x="4876800" y="1905000"/>
            <a:ext cx="39624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Липосомы – замкнутые липидные бислойные структуры, имеющие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водное содержимое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3962400"/>
            <a:ext cx="2403476" cy="165893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288925" y="3413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517525" y="3413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19" name="Google Shape;319;p3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1098600" cy="11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1143000" y="152400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Липосомы</a:t>
            </a:r>
            <a:b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</a:b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557337"/>
            <a:ext cx="4897437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5087937" y="1628775"/>
            <a:ext cx="4056000" cy="4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МЛВ – мультиламеллярные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везикулы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БМВ – большие моно-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ламеллярные везикулы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ММВ – малые моноламеллярные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везикулы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ОЛВ – олиголамеллярные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везикулы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ОВЛ – олиговезикулярные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липосомы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Дискомы – дискообразные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     липосомы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Тубулярные - трубчатые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         везикулы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2895600" y="990600"/>
            <a:ext cx="3770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Различные виды липосом</a:t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441325" y="188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29" name="Google Shape;329;p3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317600" cy="137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/>
        </p:nvSpPr>
        <p:spPr>
          <a:xfrm>
            <a:off x="1828800" y="457200"/>
            <a:ext cx="475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Различные виды липосом</a:t>
            </a:r>
            <a:endParaRPr/>
          </a:p>
        </p:txBody>
      </p:sp>
      <p:sp>
        <p:nvSpPr>
          <p:cNvPr id="335" name="Google Shape;335;p33"/>
          <p:cNvSpPr txBox="1"/>
          <p:nvPr/>
        </p:nvSpPr>
        <p:spPr>
          <a:xfrm>
            <a:off x="0" y="3657600"/>
            <a:ext cx="8640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2.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Монослойные липосомы: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ММВ - малые моноламеллярные везикулы (d =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20-100 нм),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БМВ - большие моноламеллярные везикулы (d =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50-500 нм),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ГМВ -гигантские моноламеллярные везикулы (d  до 300 мкм)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663575" y="157638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620712"/>
            <a:ext cx="1214437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7" y="1773237"/>
            <a:ext cx="1169987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2895600"/>
            <a:ext cx="1439862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2087" y="3644900"/>
            <a:ext cx="1138237" cy="118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325" y="5516562"/>
            <a:ext cx="12239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/>
        </p:nvSpPr>
        <p:spPr>
          <a:xfrm>
            <a:off x="0" y="1524000"/>
            <a:ext cx="66675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1.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Многослойные липосомы: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МЛВ - мультиламеллярные везикулы (d = 1-5 мкм),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ОЛВ – олиголамеллярные везикулы (d = 0,1-1 мкм)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323850" y="5734050"/>
            <a:ext cx="5567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Мультивезикулярные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липосомы (d &gt;1 мкм)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441325" y="188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593725" y="2651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46" name="Google Shape;346;p33"/>
          <p:cNvPicPr preferRelativeResize="0"/>
          <p:nvPr/>
        </p:nvPicPr>
        <p:blipFill rotWithShape="1">
          <a:blip r:embed="rId8">
            <a:alphaModFix/>
          </a:blip>
          <a:srcRect b="18813" l="4152" r="6537" t="13242"/>
          <a:stretch/>
        </p:blipFill>
        <p:spPr>
          <a:xfrm>
            <a:off x="0" y="0"/>
            <a:ext cx="1317625" cy="137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2411412" y="279400"/>
            <a:ext cx="5400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Методы получения липосом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323850" y="1158875"/>
            <a:ext cx="8208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 </a:t>
            </a: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МЛВ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образуются при </a:t>
            </a: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встряхивании гидратированного  липида в воде</a:t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250825" y="2093912"/>
            <a:ext cx="8713800" cy="4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ММВ образуются путем обработки МЛВ: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ультразвуком;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экструзией через фильтр с определенным размером пор;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инжекцией спиртового раствора в водную фазу;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удалением детергента диализом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Недостатки предложенных методов: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Ультразвук – повышение температуры образца и окисление липидов, попадание механической пыли от излучателя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Экструзия - дорогостоящее оборудование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Инжекция - присутствие органического растворителя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Диализ - наличие детергента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1384300" y="4581525"/>
            <a:ext cx="7364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900" y="2743200"/>
            <a:ext cx="19431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 txBox="1"/>
          <p:nvPr/>
        </p:nvSpPr>
        <p:spPr>
          <a:xfrm>
            <a:off x="441325" y="188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357" name="Google Shape;357;p34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295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115" name="Google Shape;11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22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14600"/>
            <a:ext cx="6964363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775" y="260350"/>
            <a:ext cx="1692275" cy="2760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8" name="Google Shape;118;p17"/>
          <p:cNvSpPr txBox="1"/>
          <p:nvPr/>
        </p:nvSpPr>
        <p:spPr>
          <a:xfrm>
            <a:off x="1295400" y="0"/>
            <a:ext cx="5943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Универсальная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жидкостно-мозаичная модель биологической мембраны (1972)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371600" y="1676400"/>
            <a:ext cx="5349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Самоассоциация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Возможность передвижения компонентов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588125" y="4495800"/>
            <a:ext cx="2556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Взаимодействия: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6419850" y="5029200"/>
            <a:ext cx="2724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липид-липидные;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липид-белковые;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белок-белковые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/>
        </p:nvSpPr>
        <p:spPr>
          <a:xfrm>
            <a:off x="2411412" y="5661025"/>
            <a:ext cx="5637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4611687" y="2438400"/>
            <a:ext cx="4256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Характеристики ММВ,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полученных из яичного ФХ  </a:t>
            </a:r>
            <a:endParaRPr/>
          </a:p>
        </p:txBody>
      </p:sp>
      <p:sp>
        <p:nvSpPr>
          <p:cNvPr id="364" name="Google Shape;364;p35"/>
          <p:cNvSpPr txBox="1"/>
          <p:nvPr/>
        </p:nvSpPr>
        <p:spPr>
          <a:xfrm>
            <a:off x="468312" y="1700212"/>
            <a:ext cx="3816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Преимущества ММВ: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Гомогенность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Агрегационная устойчивость</a:t>
            </a:r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250825" y="3429000"/>
            <a:ext cx="43197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Недостатки ММВ: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 Малый внутренний объем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0,5-1 л/моль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 Малый радиус кривизны бислоя,      приводящий к асимметрии бислоя</a:t>
            </a:r>
            <a:endParaRPr/>
          </a:p>
        </p:txBody>
      </p:sp>
      <p:pic>
        <p:nvPicPr>
          <p:cNvPr descr="19" id="366" name="Google Shape;3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3352800"/>
            <a:ext cx="3743325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/>
          <p:nvPr>
            <p:ph idx="4294967295" type="title"/>
          </p:nvPr>
        </p:nvSpPr>
        <p:spPr>
          <a:xfrm>
            <a:off x="0" y="274637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Характеристика ММВ</a:t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025" y="476250"/>
            <a:ext cx="1655762" cy="1296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369" name="Google Shape;369;p35"/>
          <p:cNvPicPr preferRelativeResize="0"/>
          <p:nvPr/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1295400" cy="10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/>
        </p:nvSpPr>
        <p:spPr>
          <a:xfrm>
            <a:off x="179387" y="1412875"/>
            <a:ext cx="89646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БМВ  образуются путем :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обработки МЛВ экструзией через фильтр с определенным размером пор;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удаления солюбилизирующего детергента в условиях контролируемого    диализа;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инжекции раствора липида в легколетучем растворителе в подогретую воду (60ºС), с  последующим упариванием растворителя (метод   обращенно-фазового упаривания);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укрупнением мелких липосом путем слияния под действием ионов Са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539750" y="3860800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539750" y="3641725"/>
            <a:ext cx="18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1447800" y="5759450"/>
            <a:ext cx="401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1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2+</a:t>
            </a:r>
            <a:endParaRPr/>
          </a:p>
        </p:txBody>
      </p:sp>
      <p:sp>
        <p:nvSpPr>
          <p:cNvPr id="378" name="Google Shape;378;p36"/>
          <p:cNvSpPr txBox="1"/>
          <p:nvPr>
            <p:ph idx="4294967295" type="title"/>
          </p:nvPr>
        </p:nvSpPr>
        <p:spPr>
          <a:xfrm>
            <a:off x="0" y="274637"/>
            <a:ext cx="82296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Методы получения  БМВ</a:t>
            </a:r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925" y="476250"/>
            <a:ext cx="1354137" cy="118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/>
        </p:nvSpPr>
        <p:spPr>
          <a:xfrm>
            <a:off x="323850" y="1295400"/>
            <a:ext cx="8820000" cy="5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Преимущества БМВ: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Близкие по структуре и свойствам к биологическим мембранам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Возможность изучать пассивный транспорт ионов и малых молекул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Возможность получения протеолипосом, моделирующих ферментативные, транспортные и рецепторные функции клеточных мембран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Введение в липосомы антигенов или антител и проведение иммунологических исследований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Большой внутренний объем 8-14 л/моль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Возможность включения лекарственных веществ во внутреннее водное пространство или в гидрофобную область – липосомные формы лекарственных веществ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Недостатки БМВ 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малая агрегационная устойчивость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5" name="Google Shape;385;p37"/>
          <p:cNvSpPr txBox="1"/>
          <p:nvPr>
            <p:ph idx="4294967295" type="title"/>
          </p:nvPr>
        </p:nvSpPr>
        <p:spPr>
          <a:xfrm>
            <a:off x="1905000" y="0"/>
            <a:ext cx="5257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Характеристика БМВ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333375"/>
            <a:ext cx="1498600" cy="132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1143000" y="274637"/>
            <a:ext cx="7543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Способы включения различных веществ в липосомы</a:t>
            </a:r>
            <a:endParaRPr/>
          </a:p>
        </p:txBody>
      </p:sp>
      <p:pic>
        <p:nvPicPr>
          <p:cNvPr id="392" name="Google Shape;392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628775"/>
            <a:ext cx="4752900" cy="46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/>
        </p:nvSpPr>
        <p:spPr>
          <a:xfrm>
            <a:off x="5292725" y="1916112"/>
            <a:ext cx="36180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Включение во внутренний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водный объем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(водорастворимые  вещества)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Включение в гидрофобную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область бислоя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Адсорбция на поверхности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Химическое связывание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с компонентами бислоя</a:t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1905000" y="0"/>
            <a:ext cx="6335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Использование липосом</a:t>
            </a:r>
            <a:endParaRPr/>
          </a:p>
        </p:txBody>
      </p:sp>
      <p:sp>
        <p:nvSpPr>
          <p:cNvPr id="399" name="Google Shape;399;p39"/>
          <p:cNvSpPr txBox="1"/>
          <p:nvPr>
            <p:ph idx="1" type="body"/>
          </p:nvPr>
        </p:nvSpPr>
        <p:spPr>
          <a:xfrm>
            <a:off x="468312" y="10525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 </a:t>
            </a: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Модельные системы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(включение белков и др.)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 </a:t>
            </a: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Средства доставки БАС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(ДНК, олигонуклеотиды, белки, пептиды, антибиотики, цитостатики и т.д.)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молекулярная биология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медицина и фармакология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биотехнология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 </a:t>
            </a: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Другие области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использования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пищевая отрасль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экология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косметология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 т.д.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500" y="2708275"/>
            <a:ext cx="2857500" cy="269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405" name="Google Shape;405;p40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6" name="Google Shape;406;p40"/>
          <p:cNvSpPr txBox="1"/>
          <p:nvPr/>
        </p:nvSpPr>
        <p:spPr>
          <a:xfrm>
            <a:off x="1203325" y="1712912"/>
            <a:ext cx="7254900" cy="2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Белки биологических мембран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Периферические мембранные белки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Интегральные мембранные белки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Способы разборки мембран 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Детергенты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Выделение и очистка мембранных белков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411" name="Google Shape;411;p41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2" name="Google Shape;412;p41"/>
          <p:cNvSpPr txBox="1"/>
          <p:nvPr/>
        </p:nvSpPr>
        <p:spPr>
          <a:xfrm>
            <a:off x="2895600" y="0"/>
            <a:ext cx="3351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Мембранные белки</a:t>
            </a:r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1331912" y="1052512"/>
            <a:ext cx="2519400" cy="43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Периферические</a:t>
            </a:r>
            <a:endParaRPr/>
          </a:p>
        </p:txBody>
      </p:sp>
      <p:cxnSp>
        <p:nvCxnSpPr>
          <p:cNvPr id="414" name="Google Shape;414;p41"/>
          <p:cNvCxnSpPr/>
          <p:nvPr/>
        </p:nvCxnSpPr>
        <p:spPr>
          <a:xfrm flipH="1">
            <a:off x="3132274" y="549275"/>
            <a:ext cx="503100" cy="4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15" name="Google Shape;415;p41"/>
          <p:cNvSpPr txBox="1"/>
          <p:nvPr/>
        </p:nvSpPr>
        <p:spPr>
          <a:xfrm>
            <a:off x="5364162" y="1125537"/>
            <a:ext cx="3240000" cy="43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Интегральные</a:t>
            </a:r>
            <a:endParaRPr/>
          </a:p>
        </p:txBody>
      </p:sp>
      <p:cxnSp>
        <p:nvCxnSpPr>
          <p:cNvPr id="416" name="Google Shape;416;p41"/>
          <p:cNvCxnSpPr/>
          <p:nvPr/>
        </p:nvCxnSpPr>
        <p:spPr>
          <a:xfrm>
            <a:off x="5508625" y="620712"/>
            <a:ext cx="719100" cy="4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17" name="Google Shape;417;p41"/>
          <p:cNvSpPr txBox="1"/>
          <p:nvPr/>
        </p:nvSpPr>
        <p:spPr>
          <a:xfrm>
            <a:off x="107950" y="1719262"/>
            <a:ext cx="4319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Поверхностные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связаны только   электростатически;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Собственно периферические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связанные электростатически и погруженные в гидрофобный бислой</a:t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5416550" y="1747837"/>
            <a:ext cx="3727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Интегральные,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связанные с помощью гидрофобного якоря;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4.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Трансмембранные белки</a:t>
            </a:r>
            <a:endParaRPr/>
          </a:p>
        </p:txBody>
      </p:sp>
      <p:pic>
        <p:nvPicPr>
          <p:cNvPr descr="1" id="419" name="Google Shape;419;p41"/>
          <p:cNvPicPr preferRelativeResize="0"/>
          <p:nvPr/>
        </p:nvPicPr>
        <p:blipFill rotWithShape="1">
          <a:blip r:embed="rId4">
            <a:alphaModFix/>
          </a:blip>
          <a:srcRect b="0" l="0" r="0" t="6182"/>
          <a:stretch/>
        </p:blipFill>
        <p:spPr>
          <a:xfrm flipH="1" rot="60000">
            <a:off x="1187452" y="3548062"/>
            <a:ext cx="7272335" cy="31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" type="body"/>
          </p:nvPr>
        </p:nvSpPr>
        <p:spPr>
          <a:xfrm>
            <a:off x="619125" y="1125537"/>
            <a:ext cx="4105200" cy="4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связаны с мембраной за счет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полярных и ионных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взаимодействий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легко отделяются от бислоя в относительно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мягких условиях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(промывание буферами, изменение рН, ионной силы, ЭДТА)</a:t>
            </a:r>
            <a:endParaRPr/>
          </a:p>
        </p:txBody>
      </p:sp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5148262" y="4868862"/>
            <a:ext cx="3810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Способы прикрепления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периферических белков к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мембране</a:t>
            </a:r>
            <a:endParaRPr/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0" y="1989137"/>
            <a:ext cx="3987800" cy="2747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428" name="Google Shape;428;p42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9" name="Google Shape;429;p42"/>
          <p:cNvSpPr txBox="1"/>
          <p:nvPr/>
        </p:nvSpPr>
        <p:spPr>
          <a:xfrm>
            <a:off x="2514600" y="228600"/>
            <a:ext cx="4724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Периферические белки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title"/>
          </p:nvPr>
        </p:nvSpPr>
        <p:spPr>
          <a:xfrm>
            <a:off x="1524000" y="304800"/>
            <a:ext cx="6248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Интегральные белки</a:t>
            </a:r>
            <a:endParaRPr/>
          </a:p>
        </p:txBody>
      </p:sp>
      <p:sp>
        <p:nvSpPr>
          <p:cNvPr id="436" name="Google Shape;436;p43"/>
          <p:cNvSpPr txBox="1"/>
          <p:nvPr>
            <p:ph idx="1" type="body"/>
          </p:nvPr>
        </p:nvSpPr>
        <p:spPr>
          <a:xfrm>
            <a:off x="304800" y="1447800"/>
            <a:ext cx="40719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7" lvl="0" marL="2619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rgbClr val="660066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61937" lvl="0" marL="2619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имеют большие             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гидрофобные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домены</a:t>
            </a:r>
            <a:endParaRPr/>
          </a:p>
          <a:p>
            <a:pPr indent="-109537" lvl="0" marL="2619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61937" lvl="0" marL="2619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располагаются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внутри   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мембраны</a:t>
            </a:r>
            <a:endParaRPr/>
          </a:p>
          <a:p>
            <a:pPr indent="-261937" lvl="0" marL="2619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61937" lvl="0" marL="2619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для  выделения необходимо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разрушить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липидный бислой с помощью детергентов</a:t>
            </a:r>
            <a:endParaRPr/>
          </a:p>
        </p:txBody>
      </p:sp>
      <p:pic>
        <p:nvPicPr>
          <p:cNvPr descr="ϨϨԲ" id="437" name="Google Shape;437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675" y="1484312"/>
            <a:ext cx="4632300" cy="24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3"/>
          <p:cNvSpPr txBox="1"/>
          <p:nvPr/>
        </p:nvSpPr>
        <p:spPr>
          <a:xfrm>
            <a:off x="4751387" y="4149725"/>
            <a:ext cx="43926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Способы прикрепления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интегральных белков к мембране</a:t>
            </a:r>
            <a:endParaRPr/>
          </a:p>
        </p:txBody>
      </p:sp>
      <p:pic>
        <p:nvPicPr>
          <p:cNvPr descr="Полотно" id="439" name="Google Shape;439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685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Мебр_белки" id="444" name="Google Shape;4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479550"/>
            <a:ext cx="8569324" cy="44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4"/>
          <p:cNvSpPr txBox="1"/>
          <p:nvPr>
            <p:ph idx="4294967295" type="title"/>
          </p:nvPr>
        </p:nvSpPr>
        <p:spPr>
          <a:xfrm>
            <a:off x="914400" y="581025"/>
            <a:ext cx="8229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Способы связывания белков с мембраной</a:t>
            </a:r>
            <a:endParaRPr/>
          </a:p>
        </p:txBody>
      </p:sp>
      <p:pic>
        <p:nvPicPr>
          <p:cNvPr descr="Полотно" id="446" name="Google Shape;446;p44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68399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838200" y="0"/>
            <a:ext cx="655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</a:pPr>
            <a:br>
              <a:rPr b="1" i="0" lang="en-US" sz="28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Мономолекулярные слои амфифилов на границе раздела фаз воздух-вода</a:t>
            </a:r>
            <a:br>
              <a:rPr b="1" i="0" lang="en-US" sz="32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</a:br>
            <a:endParaRPr/>
          </a:p>
        </p:txBody>
      </p:sp>
      <p:pic>
        <p:nvPicPr>
          <p:cNvPr id="127" name="Google Shape;12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7" y="1412875"/>
            <a:ext cx="3528900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50825" y="2346325"/>
            <a:ext cx="88932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Фосфолипиды и другие амфифильные молекулы образуют ориентированные монослои,  в которых полярные группы контактируют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 водной фазой,  а углеводородные цепи обращены в воздух.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Для формирования монослоя известное количество липида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(обычно находящегося в летучем растворителе) наносят на водную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поверхность. 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112" y="4721225"/>
            <a:ext cx="3587749" cy="21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4840287" y="5226050"/>
            <a:ext cx="3798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Монослои изучают с помощью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пленочных весов Лэнгмюра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93725" y="1127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132" name="Google Shape;132;p1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952500" cy="99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3512" y="0"/>
            <a:ext cx="1360487" cy="167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4" name="Google Shape;134;p18"/>
          <p:cNvSpPr txBox="1"/>
          <p:nvPr/>
        </p:nvSpPr>
        <p:spPr>
          <a:xfrm>
            <a:off x="6384925" y="11033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096000" y="1066800"/>
            <a:ext cx="1552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Gorter 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Grendel 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1925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62" y="3068637"/>
            <a:ext cx="3671887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997200"/>
            <a:ext cx="4522787" cy="15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1052512"/>
            <a:ext cx="3703637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3800" y="1052512"/>
            <a:ext cx="3406775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825" y="4868862"/>
            <a:ext cx="4537075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5"/>
          <p:cNvSpPr txBox="1"/>
          <p:nvPr>
            <p:ph idx="4294967295" type="title"/>
          </p:nvPr>
        </p:nvSpPr>
        <p:spPr>
          <a:xfrm>
            <a:off x="468312" y="188912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Структура липидных “якорей”</a:t>
            </a:r>
            <a:endParaRPr/>
          </a:p>
        </p:txBody>
      </p:sp>
      <p:pic>
        <p:nvPicPr>
          <p:cNvPr descr="Полотно" id="457" name="Google Shape;457;p45"/>
          <p:cNvPicPr preferRelativeResize="0"/>
          <p:nvPr/>
        </p:nvPicPr>
        <p:blipFill rotWithShape="1">
          <a:blip r:embed="rId8">
            <a:alphaModFix/>
          </a:blip>
          <a:srcRect b="18813" l="4152" r="6537" t="13242"/>
          <a:stretch/>
        </p:blipFill>
        <p:spPr>
          <a:xfrm>
            <a:off x="0" y="0"/>
            <a:ext cx="1168399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62" y="1341437"/>
            <a:ext cx="41862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00" y="1524000"/>
            <a:ext cx="42799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" y="4437062"/>
            <a:ext cx="4375151" cy="2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395287" y="4365625"/>
            <a:ext cx="368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</a:t>
            </a:r>
            <a:endParaRPr/>
          </a:p>
        </p:txBody>
      </p:sp>
      <p:sp>
        <p:nvSpPr>
          <p:cNvPr id="466" name="Google Shape;466;p46"/>
          <p:cNvSpPr txBox="1"/>
          <p:nvPr/>
        </p:nvSpPr>
        <p:spPr>
          <a:xfrm>
            <a:off x="2339975" y="4365625"/>
            <a:ext cx="330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</a:t>
            </a:r>
            <a:endParaRPr/>
          </a:p>
        </p:txBody>
      </p:sp>
      <p:sp>
        <p:nvSpPr>
          <p:cNvPr id="467" name="Google Shape;467;p46"/>
          <p:cNvSpPr txBox="1"/>
          <p:nvPr/>
        </p:nvSpPr>
        <p:spPr>
          <a:xfrm>
            <a:off x="5003800" y="4508500"/>
            <a:ext cx="38847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 – бактериородопсин бактерии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Halobacterium halobium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1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 – белок-порин OmpF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бактерии 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E. coli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755650" y="3933825"/>
            <a:ext cx="381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Структура мембранных белков</a:t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1905000" y="188912"/>
            <a:ext cx="6988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α-Спираль и β-Структура</a:t>
            </a:r>
            <a:r>
              <a:rPr b="1" i="0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 – элементы трансмембранных доменов  интегральных белков</a:t>
            </a:r>
            <a:endParaRPr/>
          </a:p>
        </p:txBody>
      </p:sp>
      <p:pic>
        <p:nvPicPr>
          <p:cNvPr descr="Полотно" id="470" name="Google Shape;470;p46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1076400" cy="112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908050"/>
            <a:ext cx="8064500" cy="554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712" y="6478587"/>
            <a:ext cx="4668835" cy="37941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7"/>
          <p:cNvSpPr txBox="1"/>
          <p:nvPr>
            <p:ph idx="4294967295" type="title"/>
          </p:nvPr>
        </p:nvSpPr>
        <p:spPr>
          <a:xfrm>
            <a:off x="1219200" y="0"/>
            <a:ext cx="7696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Структура и функции мембранных белков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1752600" y="0"/>
            <a:ext cx="693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Интегральные и периферические </a:t>
            </a:r>
            <a:b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мембранные белки</a:t>
            </a:r>
            <a:endParaRPr/>
          </a:p>
        </p:txBody>
      </p:sp>
      <p:pic>
        <p:nvPicPr>
          <p:cNvPr id="483" name="Google Shape;48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90600"/>
            <a:ext cx="6400800" cy="55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8"/>
          <p:cNvSpPr txBox="1"/>
          <p:nvPr/>
        </p:nvSpPr>
        <p:spPr>
          <a:xfrm>
            <a:off x="7596187" y="1341437"/>
            <a:ext cx="184200" cy="3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485" name="Google Shape;485;p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3716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9144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Разборка мембран с помощью детергентов</a:t>
            </a:r>
            <a:endParaRPr/>
          </a:p>
        </p:txBody>
      </p:sp>
      <p:pic>
        <p:nvPicPr>
          <p:cNvPr id="491" name="Google Shape;491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914400"/>
            <a:ext cx="7129500" cy="37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/>
        </p:nvSpPr>
        <p:spPr>
          <a:xfrm>
            <a:off x="228600" y="5157787"/>
            <a:ext cx="89154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Добавление детергента приводит к разрушению мембраны,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образуются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смешанные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детергентно-липидные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 детергентно-белковые </a:t>
            </a:r>
            <a:r>
              <a:rPr b="1" i="0" lang="en-US" sz="2400" u="none">
                <a:solidFill>
                  <a:srgbClr val="660066"/>
                </a:solidFill>
                <a:latin typeface="Times"/>
                <a:ea typeface="Times"/>
                <a:cs typeface="Times"/>
                <a:sym typeface="Times"/>
              </a:rPr>
              <a:t>мицеллы.</a:t>
            </a:r>
            <a:endParaRPr/>
          </a:p>
        </p:txBody>
      </p:sp>
      <p:pic>
        <p:nvPicPr>
          <p:cNvPr descr="Полотно" id="493" name="Google Shape;493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949200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type="title"/>
          </p:nvPr>
        </p:nvSpPr>
        <p:spPr>
          <a:xfrm>
            <a:off x="1371600" y="0"/>
            <a:ext cx="7391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Требования к детергентам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381000" y="609600"/>
            <a:ext cx="8763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Цель солюбилизации - встраивание белка в детергентную мицеллу для  разделения белково-липидных комплексов.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rgbClr val="0000CC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Идеальный детергент - замещает  все мембранные липиды, контактирующие с гидрофобными участками белковой молекулы и не нарушает  вторичную и третичную структуру мембранных белков.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Необходим подбор оптимальных условий солюбилизации исследуемого белка (детергенты, денатурирующие белки, например, ДСН, не подходят для солюбилизации; многие детергенты недостаточно эффективно разрушают мембраны).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Первоначально надеялись, что выбор необходимого детергента удастся систематизировать с помощью одного параметра - гидрофильно-липофильного баланса (ГЛБ, этот параметр изменяется от 0 до 20, используется в качестве меры относительной гидрофобности).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Были получены  корреляции, из которых следует, что значение ГЛБ детергента может использоваться для предсказания его поведения в биологических системах - детергенты со значением ГЛБ в диапазоне от 12,5 до 14,5 являются наиболее эффективными «растворителями» интегральных мембранных белков.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rgbClr val="0000CC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Поиск оптимальных детергентов для конкретного мембранного белка требует учета многих факторов и всегда должен сопровождаться эмпирической проверкой. </a:t>
            </a:r>
            <a:endParaRPr/>
          </a:p>
        </p:txBody>
      </p:sp>
      <p:pic>
        <p:nvPicPr>
          <p:cNvPr descr="Полотно" id="500" name="Google Shape;50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806400" cy="8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7" id="505" name="Google Shape;50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4356100"/>
            <a:ext cx="6588126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/>
        </p:nvSpPr>
        <p:spPr>
          <a:xfrm>
            <a:off x="2590800" y="609600"/>
            <a:ext cx="3548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Детергенты</a:t>
            </a:r>
            <a:endParaRPr/>
          </a:p>
        </p:txBody>
      </p:sp>
      <p:sp>
        <p:nvSpPr>
          <p:cNvPr id="507" name="Google Shape;507;p51"/>
          <p:cNvSpPr txBox="1"/>
          <p:nvPr/>
        </p:nvSpPr>
        <p:spPr>
          <a:xfrm>
            <a:off x="611187" y="1700212"/>
            <a:ext cx="2304900" cy="504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неионные</a:t>
            </a:r>
            <a:endParaRPr/>
          </a:p>
        </p:txBody>
      </p:sp>
      <p:sp>
        <p:nvSpPr>
          <p:cNvPr id="508" name="Google Shape;508;p51"/>
          <p:cNvSpPr txBox="1"/>
          <p:nvPr/>
        </p:nvSpPr>
        <p:spPr>
          <a:xfrm>
            <a:off x="3505200" y="1905000"/>
            <a:ext cx="1714500" cy="51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катионные</a:t>
            </a:r>
            <a:endParaRPr/>
          </a:p>
        </p:txBody>
      </p:sp>
      <p:sp>
        <p:nvSpPr>
          <p:cNvPr id="509" name="Google Shape;509;p51"/>
          <p:cNvSpPr txBox="1"/>
          <p:nvPr/>
        </p:nvSpPr>
        <p:spPr>
          <a:xfrm>
            <a:off x="5867400" y="1773237"/>
            <a:ext cx="2376600" cy="504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анионные</a:t>
            </a:r>
            <a:endParaRPr/>
          </a:p>
        </p:txBody>
      </p:sp>
      <p:cxnSp>
        <p:nvCxnSpPr>
          <p:cNvPr id="510" name="Google Shape;510;p51"/>
          <p:cNvCxnSpPr/>
          <p:nvPr/>
        </p:nvCxnSpPr>
        <p:spPr>
          <a:xfrm>
            <a:off x="5651500" y="1268412"/>
            <a:ext cx="1008000" cy="28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11" name="Google Shape;511;p51"/>
          <p:cNvCxnSpPr/>
          <p:nvPr/>
        </p:nvCxnSpPr>
        <p:spPr>
          <a:xfrm flipH="1">
            <a:off x="1908237" y="1268412"/>
            <a:ext cx="1008000" cy="21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12" name="Google Shape;512;p51"/>
          <p:cNvCxnSpPr/>
          <p:nvPr/>
        </p:nvCxnSpPr>
        <p:spPr>
          <a:xfrm>
            <a:off x="4284662" y="1341437"/>
            <a:ext cx="0" cy="5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13" name="Google Shape;513;p51"/>
          <p:cNvSpPr txBox="1"/>
          <p:nvPr/>
        </p:nvSpPr>
        <p:spPr>
          <a:xfrm>
            <a:off x="611187" y="3033712"/>
            <a:ext cx="8515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Неионные детергенты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1.1.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Тритоны 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полиоксиэтилен–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nара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–изооктилфенолы</a:t>
            </a:r>
            <a:endParaRPr/>
          </a:p>
        </p:txBody>
      </p:sp>
      <p:sp>
        <p:nvSpPr>
          <p:cNvPr id="514" name="Google Shape;514;p51"/>
          <p:cNvSpPr txBox="1"/>
          <p:nvPr/>
        </p:nvSpPr>
        <p:spPr>
          <a:xfrm>
            <a:off x="636587" y="5343525"/>
            <a:ext cx="746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Тритон Х-100 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=9)      ККМ -  С= 0,24 mM; 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Тритон  Х-114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=7);  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Тритон Х-45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=5)</a:t>
            </a:r>
            <a:endParaRPr/>
          </a:p>
        </p:txBody>
      </p:sp>
      <p:pic>
        <p:nvPicPr>
          <p:cNvPr descr="Полотно" id="515" name="Google Shape;515;p51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9493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/>
        </p:nvSpPr>
        <p:spPr>
          <a:xfrm>
            <a:off x="179387" y="3065462"/>
            <a:ext cx="8964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1.3.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Бридж, луброл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полиоксиэтиленовые фрагменты с алкильными спиртами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Бридж 35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=23), лауриловый спирт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Бридж 56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=10), цетиловый  спирт   ККМ -  С= 0,002 mM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Луброл РХ(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=9,10) лаурилмиристиловый спирт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5334000" y="4711700"/>
            <a:ext cx="3527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1.4.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ß-D-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Окт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илглюкозид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ККМ С=25 mM</a:t>
            </a:r>
            <a:endParaRPr/>
          </a:p>
        </p:txBody>
      </p:sp>
      <p:pic>
        <p:nvPicPr>
          <p:cNvPr descr="30" id="522" name="Google Shape;5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441950"/>
            <a:ext cx="388778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9" id="523" name="Google Shape;52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395787"/>
            <a:ext cx="3557587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/>
          <p:nvPr>
            <p:ph idx="4294967295" type="title"/>
          </p:nvPr>
        </p:nvSpPr>
        <p:spPr>
          <a:xfrm>
            <a:off x="304800" y="0"/>
            <a:ext cx="8229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Неионные детергенты</a:t>
            </a:r>
            <a:endParaRPr/>
          </a:p>
        </p:txBody>
      </p:sp>
      <p:sp>
        <p:nvSpPr>
          <p:cNvPr id="525" name="Google Shape;525;p52"/>
          <p:cNvSpPr txBox="1"/>
          <p:nvPr/>
        </p:nvSpPr>
        <p:spPr>
          <a:xfrm>
            <a:off x="741362" y="528637"/>
            <a:ext cx="8001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1.2.   Твины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эфиры жирных кислот и полиоксиэтиленсорбитана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Твин-20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=x+y+ w+z = 20) сорбитан монолаурат;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Твин – 40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=20) сорбитан монопальмитат;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Твин – 80 (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=20) сорбитан моноолеат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ККМ  - С= 0,012 mM; </a:t>
            </a:r>
            <a:endParaRPr/>
          </a:p>
        </p:txBody>
      </p:sp>
      <p:pic>
        <p:nvPicPr>
          <p:cNvPr descr="28" id="526" name="Google Shape;52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6125" y="1173162"/>
            <a:ext cx="3317874" cy="192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527" name="Google Shape;527;p52"/>
          <p:cNvPicPr preferRelativeResize="0"/>
          <p:nvPr/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9493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"/>
          <p:cNvSpPr txBox="1"/>
          <p:nvPr/>
        </p:nvSpPr>
        <p:spPr>
          <a:xfrm>
            <a:off x="1384300" y="496887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2438400" y="228600"/>
            <a:ext cx="4308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2. Катионные детергенты</a:t>
            </a:r>
            <a:endParaRPr/>
          </a:p>
        </p:txBody>
      </p:sp>
      <p:sp>
        <p:nvSpPr>
          <p:cNvPr id="534" name="Google Shape;534;p53"/>
          <p:cNvSpPr txBox="1"/>
          <p:nvPr/>
        </p:nvSpPr>
        <p:spPr>
          <a:xfrm>
            <a:off x="1066800" y="1066800"/>
            <a:ext cx="5438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2.1.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Цетилтриметиламмонийбромид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(ЦТАБ)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      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ККМ С=0,69</a:t>
            </a:r>
            <a:r>
              <a:rPr b="0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35" name="Google Shape;535;p53"/>
          <p:cNvSpPr txBox="1"/>
          <p:nvPr/>
        </p:nvSpPr>
        <p:spPr>
          <a:xfrm>
            <a:off x="990600" y="3657600"/>
            <a:ext cx="5135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2.2.</a:t>
            </a: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Цетилпиридинийхлорид</a:t>
            </a:r>
            <a:endParaRPr/>
          </a:p>
        </p:txBody>
      </p:sp>
      <p:pic>
        <p:nvPicPr>
          <p:cNvPr descr="31" id="536" name="Google Shape;5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057400"/>
            <a:ext cx="2730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" id="537" name="Google Shape;53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572000"/>
            <a:ext cx="4024312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538" name="Google Shape;538;p53"/>
          <p:cNvPicPr preferRelativeResize="0"/>
          <p:nvPr/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9493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3" id="543" name="Google Shape;5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5013325"/>
            <a:ext cx="5905501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/>
          <p:nvPr/>
        </p:nvSpPr>
        <p:spPr>
          <a:xfrm>
            <a:off x="2590800" y="152400"/>
            <a:ext cx="4160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3. Анионные детергенты</a:t>
            </a:r>
            <a:endParaRPr/>
          </a:p>
        </p:txBody>
      </p:sp>
      <p:sp>
        <p:nvSpPr>
          <p:cNvPr id="545" name="Google Shape;545;p54"/>
          <p:cNvSpPr txBox="1"/>
          <p:nvPr/>
        </p:nvSpPr>
        <p:spPr>
          <a:xfrm>
            <a:off x="1363662" y="906462"/>
            <a:ext cx="7018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3.1. Соли желчных кислот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Холат натрия      ККМ -  С= 3 mM;  рК 6,5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Дезоксихолат натрия       ККМ -  С= 0,91 mM;  рК 6,9</a:t>
            </a:r>
            <a:endParaRPr/>
          </a:p>
        </p:txBody>
      </p:sp>
      <p:sp>
        <p:nvSpPr>
          <p:cNvPr id="546" name="Google Shape;546;p54"/>
          <p:cNvSpPr txBox="1"/>
          <p:nvPr/>
        </p:nvSpPr>
        <p:spPr>
          <a:xfrm>
            <a:off x="1692275" y="4437062"/>
            <a:ext cx="5011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3.2. Додецилсульфат натрия – ДСН, (SDS)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34" id="547" name="Google Shape;54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0" y="2133600"/>
            <a:ext cx="5040311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4"/>
          <p:cNvSpPr txBox="1"/>
          <p:nvPr/>
        </p:nvSpPr>
        <p:spPr>
          <a:xfrm>
            <a:off x="6948487" y="5300662"/>
            <a:ext cx="327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+</a:t>
            </a:r>
            <a:endParaRPr/>
          </a:p>
        </p:txBody>
      </p:sp>
      <p:sp>
        <p:nvSpPr>
          <p:cNvPr id="549" name="Google Shape;549;p54"/>
          <p:cNvSpPr txBox="1"/>
          <p:nvPr/>
        </p:nvSpPr>
        <p:spPr>
          <a:xfrm>
            <a:off x="6659562" y="5084762"/>
            <a:ext cx="268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endParaRPr/>
          </a:p>
        </p:txBody>
      </p:sp>
      <p:pic>
        <p:nvPicPr>
          <p:cNvPr descr="Полотно" id="550" name="Google Shape;550;p54"/>
          <p:cNvPicPr preferRelativeResize="0"/>
          <p:nvPr/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9493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4294967295" type="title"/>
          </p:nvPr>
        </p:nvSpPr>
        <p:spPr>
          <a:xfrm>
            <a:off x="990600" y="0"/>
            <a:ext cx="8153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Мономолекулярные слои на границе раздела фаз воздух-вода</a:t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381153" y="1371444"/>
            <a:ext cx="3745171" cy="3838522"/>
            <a:chOff x="4275137" y="5686425"/>
            <a:chExt cx="5896050" cy="2627325"/>
          </a:xfrm>
        </p:grpSpPr>
        <p:sp>
          <p:nvSpPr>
            <p:cNvPr id="142" name="Google Shape;142;p19"/>
            <p:cNvSpPr txBox="1"/>
            <p:nvPr/>
          </p:nvSpPr>
          <p:spPr>
            <a:xfrm>
              <a:off x="4543425" y="6892925"/>
              <a:ext cx="4824300" cy="93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4676775" y="7026275"/>
              <a:ext cx="8049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Вода</a:t>
              </a:r>
              <a:endParaRPr/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4275137" y="6356350"/>
              <a:ext cx="936600" cy="1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"/>
                <a:buNone/>
              </a:pPr>
              <a:r>
                <a:rPr b="0" i="0" lang="en-US" sz="12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Воздух</a:t>
              </a:r>
              <a:endParaRPr/>
            </a:p>
          </p:txBody>
        </p:sp>
        <p:sp>
          <p:nvSpPr>
            <p:cNvPr descr="Широкий диагональный 2" id="145" name="Google Shape;145;p19"/>
            <p:cNvSpPr txBox="1"/>
            <p:nvPr/>
          </p:nvSpPr>
          <p:spPr>
            <a:xfrm>
              <a:off x="5346700" y="6088062"/>
              <a:ext cx="669900" cy="804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19"/>
            <p:cNvGrpSpPr/>
            <p:nvPr/>
          </p:nvGrpSpPr>
          <p:grpSpPr>
            <a:xfrm flipH="1" rot="10800000">
              <a:off x="6658156" y="6597933"/>
              <a:ext cx="245219" cy="423446"/>
              <a:chOff x="4905546" y="3475037"/>
              <a:chExt cx="533086" cy="1028031"/>
            </a:xfrm>
          </p:grpSpPr>
          <p:sp>
            <p:nvSpPr>
              <p:cNvPr id="147" name="Google Shape;147;p19"/>
              <p:cNvSpPr/>
              <p:nvPr/>
            </p:nvSpPr>
            <p:spPr>
              <a:xfrm>
                <a:off x="4967287" y="3475037"/>
                <a:ext cx="322200" cy="322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8" name="Google Shape;148;p19"/>
              <p:cNvGrpSpPr/>
              <p:nvPr/>
            </p:nvGrpSpPr>
            <p:grpSpPr>
              <a:xfrm rot="179882">
                <a:off x="4924891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49" name="Google Shape;149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1" name="Google Shape;151;p19"/>
              <p:cNvGrpSpPr/>
              <p:nvPr/>
            </p:nvGrpSpPr>
            <p:grpSpPr>
              <a:xfrm rot="179882">
                <a:off x="5029666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52" name="Google Shape;152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4" name="Google Shape;154;p19"/>
            <p:cNvGrpSpPr/>
            <p:nvPr/>
          </p:nvGrpSpPr>
          <p:grpSpPr>
            <a:xfrm flipH="1" rot="10800000">
              <a:off x="6123408" y="6597933"/>
              <a:ext cx="243087" cy="423446"/>
              <a:chOff x="4905546" y="3475037"/>
              <a:chExt cx="533086" cy="1028031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4967287" y="3475037"/>
                <a:ext cx="322200" cy="322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 rot="179882">
                <a:off x="4924891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57" name="Google Shape;157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9" name="Google Shape;159;p19"/>
              <p:cNvGrpSpPr/>
              <p:nvPr/>
            </p:nvGrpSpPr>
            <p:grpSpPr>
              <a:xfrm rot="179882">
                <a:off x="5029666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60" name="Google Shape;160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2" name="Google Shape;162;p19"/>
            <p:cNvGrpSpPr/>
            <p:nvPr/>
          </p:nvGrpSpPr>
          <p:grpSpPr>
            <a:xfrm flipH="1" rot="10800000">
              <a:off x="6389868" y="6597933"/>
              <a:ext cx="245219" cy="423446"/>
              <a:chOff x="4905546" y="3475037"/>
              <a:chExt cx="533086" cy="1028031"/>
            </a:xfrm>
          </p:grpSpPr>
          <p:sp>
            <p:nvSpPr>
              <p:cNvPr id="163" name="Google Shape;163;p19"/>
              <p:cNvSpPr/>
              <p:nvPr/>
            </p:nvSpPr>
            <p:spPr>
              <a:xfrm>
                <a:off x="4967287" y="3475037"/>
                <a:ext cx="322200" cy="322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" name="Google Shape;164;p19"/>
              <p:cNvGrpSpPr/>
              <p:nvPr/>
            </p:nvGrpSpPr>
            <p:grpSpPr>
              <a:xfrm rot="179882">
                <a:off x="4924891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65" name="Google Shape;165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7" name="Google Shape;167;p19"/>
              <p:cNvGrpSpPr/>
              <p:nvPr/>
            </p:nvGrpSpPr>
            <p:grpSpPr>
              <a:xfrm rot="179882">
                <a:off x="5029666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68" name="Google Shape;168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0" name="Google Shape;170;p19"/>
            <p:cNvGrpSpPr/>
            <p:nvPr/>
          </p:nvGrpSpPr>
          <p:grpSpPr>
            <a:xfrm flipH="1" rot="10800000">
              <a:off x="6926443" y="6597933"/>
              <a:ext cx="245219" cy="423446"/>
              <a:chOff x="4905546" y="3475037"/>
              <a:chExt cx="533086" cy="1028031"/>
            </a:xfrm>
          </p:grpSpPr>
          <p:sp>
            <p:nvSpPr>
              <p:cNvPr id="171" name="Google Shape;171;p19"/>
              <p:cNvSpPr/>
              <p:nvPr/>
            </p:nvSpPr>
            <p:spPr>
              <a:xfrm>
                <a:off x="4967287" y="3475037"/>
                <a:ext cx="322200" cy="322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19"/>
              <p:cNvGrpSpPr/>
              <p:nvPr/>
            </p:nvGrpSpPr>
            <p:grpSpPr>
              <a:xfrm rot="179882">
                <a:off x="4924891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73" name="Google Shape;173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19"/>
              <p:cNvGrpSpPr/>
              <p:nvPr/>
            </p:nvGrpSpPr>
            <p:grpSpPr>
              <a:xfrm rot="179882">
                <a:off x="5029666" y="3743454"/>
                <a:ext cx="389621" cy="749939"/>
                <a:chOff x="5343971" y="4581988"/>
                <a:chExt cx="389633" cy="749962"/>
              </a:xfrm>
            </p:grpSpPr>
            <p:sp>
              <p:nvSpPr>
                <p:cNvPr id="176" name="Google Shape;176;p19"/>
                <p:cNvSpPr/>
                <p:nvPr/>
              </p:nvSpPr>
              <p:spPr>
                <a:xfrm rot="-8220124">
                  <a:off x="5399088" y="4637105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 rot="2579876">
                  <a:off x="5411801" y="5010147"/>
                  <a:ext cx="266685" cy="266685"/>
                </a:xfrm>
                <a:custGeom>
                  <a:rect b="b" l="l" r="r" t="t"/>
                  <a:pathLst>
                    <a:path extrusionOk="0" fill="none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extrusionOk="0" h="21600" w="2160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descr="Широкий диагональный 2" id="178" name="Google Shape;178;p19"/>
            <p:cNvSpPr txBox="1"/>
            <p:nvPr/>
          </p:nvSpPr>
          <p:spPr>
            <a:xfrm>
              <a:off x="8027987" y="6624637"/>
              <a:ext cx="534900" cy="26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8561387" y="6219825"/>
              <a:ext cx="1609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"/>
                <a:buNone/>
              </a:pPr>
              <a:r>
                <a:rPr b="0" i="0" lang="en-US" sz="12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Чистая поверхность</a:t>
              </a:r>
              <a:endParaRPr/>
            </a:p>
          </p:txBody>
        </p:sp>
        <p:cxnSp>
          <p:nvCxnSpPr>
            <p:cNvPr id="180" name="Google Shape;180;p19"/>
            <p:cNvCxnSpPr/>
            <p:nvPr/>
          </p:nvCxnSpPr>
          <p:spPr>
            <a:xfrm>
              <a:off x="7356475" y="6757987"/>
              <a:ext cx="671400" cy="1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81" name="Google Shape;181;p19"/>
            <p:cNvCxnSpPr/>
            <p:nvPr/>
          </p:nvCxnSpPr>
          <p:spPr>
            <a:xfrm>
              <a:off x="8294687" y="6221437"/>
              <a:ext cx="0" cy="40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" name="Google Shape;182;p19"/>
            <p:cNvCxnSpPr/>
            <p:nvPr/>
          </p:nvCxnSpPr>
          <p:spPr>
            <a:xfrm flipH="1">
              <a:off x="7356587" y="6221412"/>
              <a:ext cx="938100" cy="1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83" name="Google Shape;183;p19"/>
            <p:cNvSpPr txBox="1"/>
            <p:nvPr/>
          </p:nvSpPr>
          <p:spPr>
            <a:xfrm>
              <a:off x="5481637" y="5686425"/>
              <a:ext cx="403200" cy="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Б</a:t>
              </a:r>
              <a:endParaRPr/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8294687" y="6086475"/>
              <a:ext cx="404700" cy="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А</a:t>
              </a:r>
              <a:endParaRPr/>
            </a:p>
          </p:txBody>
        </p:sp>
        <p:sp>
          <p:nvSpPr>
            <p:cNvPr descr="Широкий диагональный 2" id="185" name="Google Shape;185;p19"/>
            <p:cNvSpPr txBox="1"/>
            <p:nvPr/>
          </p:nvSpPr>
          <p:spPr>
            <a:xfrm>
              <a:off x="4275137" y="7831137"/>
              <a:ext cx="5361000" cy="26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Широкий диагональный 2" id="186" name="Google Shape;186;p19"/>
            <p:cNvSpPr txBox="1"/>
            <p:nvPr/>
          </p:nvSpPr>
          <p:spPr>
            <a:xfrm>
              <a:off x="9367837" y="6892925"/>
              <a:ext cx="268200" cy="93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Широкий диагональный 2" id="187" name="Google Shape;187;p19"/>
            <p:cNvSpPr txBox="1"/>
            <p:nvPr/>
          </p:nvSpPr>
          <p:spPr>
            <a:xfrm>
              <a:off x="4275137" y="6892925"/>
              <a:ext cx="270000" cy="93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4275137" y="8096250"/>
              <a:ext cx="54975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0" spcFirstLastPara="1" rIns="0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9"/>
          <p:cNvSpPr txBox="1"/>
          <p:nvPr/>
        </p:nvSpPr>
        <p:spPr>
          <a:xfrm>
            <a:off x="2339975" y="3429000"/>
            <a:ext cx="324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π</a:t>
            </a:r>
            <a:endParaRPr/>
          </a:p>
        </p:txBody>
      </p:sp>
      <p:pic>
        <p:nvPicPr>
          <p:cNvPr descr="17"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950" y="2133600"/>
            <a:ext cx="4464050" cy="41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4859337" y="1628775"/>
            <a:ext cx="4181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Диаграмма ''давление - площадь" 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79387" y="4876800"/>
            <a:ext cx="63834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 - подвижный поплавок для изменения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площади поверхности монослоя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 - площадь поверхности монослоя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π  - поверхностное давление  монослоя,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     π =(γо - γ), где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γо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поверхностное натяжение чистой воды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γ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поверхностное натяжение воды в присутствии липидов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85800" y="91440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Измерение поверхностного давления по методу Лэнгмюра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746125" y="1889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195" name="Google Shape;195;p19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952500" cy="993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/>
          <p:nvPr>
            <p:ph type="title"/>
          </p:nvPr>
        </p:nvSpPr>
        <p:spPr>
          <a:xfrm>
            <a:off x="1143000" y="-762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Выбор детергента</a:t>
            </a:r>
            <a:endParaRPr/>
          </a:p>
        </p:txBody>
      </p:sp>
      <p:sp>
        <p:nvSpPr>
          <p:cNvPr id="556" name="Google Shape;556;p55"/>
          <p:cNvSpPr txBox="1"/>
          <p:nvPr>
            <p:ph idx="1" type="body"/>
          </p:nvPr>
        </p:nvSpPr>
        <p:spPr>
          <a:xfrm>
            <a:off x="457200" y="838200"/>
            <a:ext cx="8534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При выборе детергента следует учитывать следующие факторы:</a:t>
            </a:r>
            <a:endParaRPr b="0" i="1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"/>
              <a:buChar char="•"/>
            </a:pP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1. Солюбилизация исследуемого белка должна быть максимальной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	(критерий - переход белка в супернатант после центрифугирования, при котором происходит осаждение мембраны).</a:t>
            </a:r>
            <a:endParaRPr b="0" i="1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"/>
              <a:buChar char="•"/>
            </a:pP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2. Солюбилизация белка в нужной форме и стабильность белка после солюбилизации</a:t>
            </a:r>
            <a:endParaRPr b="0" i="1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(сохранение  ферментативной активности, наличие конкретных белковых ассоциатов).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1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добавление экзогенных фосфолипидов, глицерина, полиолов, ингибиторов протеаз.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Times"/>
              <a:buChar char="•"/>
            </a:pP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3. Возможность использования детергента в конкретной методике</a:t>
            </a:r>
            <a:r>
              <a:rPr b="0" i="0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предполагает учет следующих моментов: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1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заряд детергента (ионообменная хроматография);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1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поведение при данном значении рН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(например, соли желчных кислот часто выпадают в осадок при рН &lt; 8);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1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ККМ и размер мицелл детергента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(детергенты с низкой ККМ не удаляются при диализе или ультрафильтрации из-за слишком низкой концентрации мономеров детергента). Используют детергенты с высокими ККМ, например, октилглюкозид, соли желчных кислот или цвиттер-ионные детергенты.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1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поглощение света детергентом 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(некоторые детергенты, например тритон Х-100, поглощают в ближней УФ-области, что делает невозможным определение концентрации белка по измерению оптической плотности при λ=280 нм).</a:t>
            </a:r>
            <a:endParaRPr/>
          </a:p>
        </p:txBody>
      </p:sp>
      <p:pic>
        <p:nvPicPr>
          <p:cNvPr descr="Полотно" id="557" name="Google Shape;557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806400" cy="8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Методы очистки мембранных белков</a:t>
            </a:r>
            <a:endParaRPr/>
          </a:p>
        </p:txBody>
      </p:sp>
      <p:sp>
        <p:nvSpPr>
          <p:cNvPr id="563" name="Google Shape;563;p56"/>
          <p:cNvSpPr txBox="1"/>
          <p:nvPr>
            <p:ph idx="1" type="body"/>
          </p:nvPr>
        </p:nvSpPr>
        <p:spPr>
          <a:xfrm>
            <a:off x="457200" y="1600200"/>
            <a:ext cx="8305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Хроматографические (хроматография на ДЭАЭ-целлюлозе, сефарозе, гидроксилапатите)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Гидродинамические (центрифугирование в градиенте плотности сахарозы и т.д.)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Гель-фильтрация</a:t>
            </a:r>
            <a:endParaRPr/>
          </a:p>
        </p:txBody>
      </p:sp>
      <p:pic>
        <p:nvPicPr>
          <p:cNvPr descr="Полотно" id="564" name="Google Shape;564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025400" cy="10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title"/>
          </p:nvPr>
        </p:nvSpPr>
        <p:spPr>
          <a:xfrm>
            <a:off x="685800" y="0"/>
            <a:ext cx="7848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</a:pPr>
            <a:br>
              <a:rPr b="1" i="0" lang="en-US" sz="28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8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Характеристика очищенных интегральных мембранных белков</a:t>
            </a:r>
            <a:endParaRPr/>
          </a:p>
        </p:txBody>
      </p:sp>
      <p:sp>
        <p:nvSpPr>
          <p:cNvPr id="570" name="Google Shape;570;p57"/>
          <p:cNvSpPr txBox="1"/>
          <p:nvPr>
            <p:ph idx="1" type="body"/>
          </p:nvPr>
        </p:nvSpPr>
        <p:spPr>
          <a:xfrm>
            <a:off x="0" y="1981200"/>
            <a:ext cx="914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1. Электрофорез в полиакриламидном геле (ПААГ) в присутствии ДСН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обычная методика, но в случае интегральных мембранных белков возникают особые проблемы.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Суть метода - додецилсульфат натрия (ДСН) связывается с полипептидными цепями, и комплексы белок-ДСН разделяют в ПААГ в соответствии с их стоксовыми радиусами, которые в большинстве случаев зависят от молекулярной массы.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Молекулярную массу определяют, сравнивая электрофоретическую подвижность данного комплекса и известного стандарта. </a:t>
            </a:r>
            <a:endParaRPr/>
          </a:p>
        </p:txBody>
      </p:sp>
      <p:sp>
        <p:nvSpPr>
          <p:cNvPr id="571" name="Google Shape;571;p57"/>
          <p:cNvSpPr txBox="1"/>
          <p:nvPr/>
        </p:nvSpPr>
        <p:spPr>
          <a:xfrm>
            <a:off x="609600" y="1219200"/>
            <a:ext cx="788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Определение молекулярной массы мембранных белков</a:t>
            </a:r>
            <a:b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descr="Полотно" id="572" name="Google Shape;572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733500" cy="76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title"/>
          </p:nvPr>
        </p:nvSpPr>
        <p:spPr>
          <a:xfrm>
            <a:off x="914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Электрофорез в полиакриламидном геле (ПААГ) в присутствии ДСН</a:t>
            </a:r>
            <a:endParaRPr/>
          </a:p>
        </p:txBody>
      </p:sp>
      <p:pic>
        <p:nvPicPr>
          <p:cNvPr id="578" name="Google Shape;578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862" y="1484312"/>
            <a:ext cx="4630800" cy="2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4005262"/>
            <a:ext cx="6746876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580" name="Google Shape;580;p5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18813" l="4152" r="6537" t="13242"/>
          <a:stretch/>
        </p:blipFill>
        <p:spPr>
          <a:xfrm>
            <a:off x="0" y="0"/>
            <a:ext cx="660300" cy="6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"/>
          <p:cNvSpPr txBox="1"/>
          <p:nvPr>
            <p:ph type="title"/>
          </p:nvPr>
        </p:nvSpPr>
        <p:spPr>
          <a:xfrm>
            <a:off x="468312" y="-171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Электрофорез в полиакриламидном геле (ПААГ) в присутствии ДСН (недостатки)</a:t>
            </a:r>
            <a:endParaRPr/>
          </a:p>
        </p:txBody>
      </p:sp>
      <p:sp>
        <p:nvSpPr>
          <p:cNvPr id="586" name="Google Shape;586;p59"/>
          <p:cNvSpPr txBox="1"/>
          <p:nvPr>
            <p:ph idx="1" type="body"/>
          </p:nvPr>
        </p:nvSpPr>
        <p:spPr>
          <a:xfrm>
            <a:off x="457200" y="2590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 С интегральными белками, содержащими большой процент неполярных аминокислотных остатков, может связываться больше детергента (с большинством растворимых белков ДСН образует комплексы в соотношении 1,4 г ДСН на 1 г белка). Дополнительный отрицательный заряд приводит к аномальному повышению электрофоретической подвижности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 Связывающийся с ДСН мембранный белок может находиться в частично свёрнутом состоянии, что также приводит к аномальному повышению электрофоретической подвижности из-за образования более компактного комплекса белок-ДСН.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(Например, лактопермеаза имеет кажущуюся молекулярную массу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33 000, если измерять ее с помощью электрофореза в ПААГ в присутствии ДСН;  как показывают результаты генетического анализа, ее молекулярная масса равна 46 000). </a:t>
            </a:r>
            <a:endParaRPr/>
          </a:p>
        </p:txBody>
      </p:sp>
      <p:sp>
        <p:nvSpPr>
          <p:cNvPr id="587" name="Google Shape;587;p59"/>
          <p:cNvSpPr txBox="1"/>
          <p:nvPr/>
        </p:nvSpPr>
        <p:spPr>
          <a:xfrm>
            <a:off x="152400" y="1143000"/>
            <a:ext cx="91440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Связывание ДСН с неизвестным белком может качественно отличаться от связывания со стандартами, и тогда будет получен неправильный результат. </a:t>
            </a:r>
            <a:endParaRPr/>
          </a:p>
        </p:txBody>
      </p:sp>
      <p:sp>
        <p:nvSpPr>
          <p:cNvPr id="588" name="Google Shape;588;p59"/>
          <p:cNvSpPr txBox="1"/>
          <p:nvPr/>
        </p:nvSpPr>
        <p:spPr>
          <a:xfrm>
            <a:off x="914400" y="2209800"/>
            <a:ext cx="8229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589" name="Google Shape;589;p59"/>
          <p:cNvSpPr txBox="1"/>
          <p:nvPr/>
        </p:nvSpPr>
        <p:spPr>
          <a:xfrm>
            <a:off x="457200" y="2209800"/>
            <a:ext cx="8686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Определяемая величина молекулярной массы оказывается заниженной: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type="title"/>
          </p:nvPr>
        </p:nvSpPr>
        <p:spPr>
          <a:xfrm>
            <a:off x="468312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Электрофорез в полиакриламидном геле (ПААГ) в присутствии ДСН (недостатки)</a:t>
            </a:r>
            <a:endParaRPr/>
          </a:p>
        </p:txBody>
      </p:sp>
      <p:sp>
        <p:nvSpPr>
          <p:cNvPr id="595" name="Google Shape;595;p60"/>
          <p:cNvSpPr txBox="1"/>
          <p:nvPr>
            <p:ph idx="1" type="body"/>
          </p:nvPr>
        </p:nvSpPr>
        <p:spPr>
          <a:xfrm>
            <a:off x="152400" y="1295400"/>
            <a:ext cx="8991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Определяемая величина молекулярной массы оказывается завышенной: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наличие четвертичной структуры. Некоторые мембранные белки агрегируют даже в присутствии ДСН (например, гликофорин А или белок оболочки бактериофага М13 при электрофорезе в ПААГ с ДСН находятся в основном в виде димеров).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из-за присутствия детергента, использованного при очистке белка; этот детергент необходимо удалить и заменить на ДСН.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/>
          <p:nvPr>
            <p:ph type="title"/>
          </p:nvPr>
        </p:nvSpPr>
        <p:spPr>
          <a:xfrm>
            <a:off x="457200" y="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Двумерный электрофорез в полиакриламидном геле (ПААГ) в присутствии ДСН</a:t>
            </a:r>
            <a:endParaRPr/>
          </a:p>
        </p:txBody>
      </p:sp>
      <p:pic>
        <p:nvPicPr>
          <p:cNvPr id="601" name="Google Shape;601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17625"/>
            <a:ext cx="4156200" cy="40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638800"/>
            <a:ext cx="8215313" cy="10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524000"/>
            <a:ext cx="4419600" cy="368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"/>
          <p:cNvSpPr txBox="1"/>
          <p:nvPr>
            <p:ph type="title"/>
          </p:nvPr>
        </p:nvSpPr>
        <p:spPr>
          <a:xfrm>
            <a:off x="381000" y="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2. Гидродинамические методы</a:t>
            </a:r>
            <a:endParaRPr/>
          </a:p>
        </p:txBody>
      </p:sp>
      <p:sp>
        <p:nvSpPr>
          <p:cNvPr id="609" name="Google Shape;609;p62"/>
          <p:cNvSpPr txBox="1"/>
          <p:nvPr>
            <p:ph idx="1" type="body"/>
          </p:nvPr>
        </p:nvSpPr>
        <p:spPr>
          <a:xfrm>
            <a:off x="228600" y="457200"/>
            <a:ext cx="86868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В случае </a:t>
            </a:r>
            <a:r>
              <a:rPr b="1" i="1" lang="en-US" sz="18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водорастворимых белков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обычно измеряют скорость седиментации с помощью аналитического ультрацентрифугирования или центрифугирования в градиенте плотности сахарозы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Коэффициент седиментации для водорастворимого белка равен: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S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=M(1-Vρ)/(N6πηR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Где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M- молекулярная масса белка,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V- его парциальный удельный объем (величина, обратная плотности),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η – вязкость раствора (~ 1 сантипуаз),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ρ – плотность раствора (~ 1 г/мл),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R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радиус Стокса (размер "эквивалентной гидродинамической сферы").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ρ и η известны, R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можно определить с помощью гель-фильтрации,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остаются только две неизвестные величины – V и M.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Для водорастворимых белков V можно вычислить, исходя из аминокислотного состава или непосредственно измерить, либо просто принять равным 0,72-0,75 мл/г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Таким образом, определив S0, можно найти M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7" y="0"/>
            <a:ext cx="4303711" cy="5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281487" cy="5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987" y="5810250"/>
            <a:ext cx="6561138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type="title"/>
          </p:nvPr>
        </p:nvSpPr>
        <p:spPr>
          <a:xfrm>
            <a:off x="914400" y="1524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2. Гидродинамические методы</a:t>
            </a:r>
            <a:br>
              <a:rPr b="0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</a:br>
            <a:endParaRPr/>
          </a:p>
        </p:txBody>
      </p:sp>
      <p:sp>
        <p:nvSpPr>
          <p:cNvPr id="622" name="Google Shape;622;p64"/>
          <p:cNvSpPr txBox="1"/>
          <p:nvPr>
            <p:ph idx="1" type="body"/>
          </p:nvPr>
        </p:nvSpPr>
        <p:spPr>
          <a:xfrm>
            <a:off x="0" y="609600"/>
            <a:ext cx="89154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В ситуации </a:t>
            </a:r>
            <a:r>
              <a:rPr b="1" i="1" lang="en-US" sz="20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с мембранным белком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возникают дополнительные проблемы, поскольку гидродинамическая частица – это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белково-детергентный комплекс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поэтому М и V в данном случае являются молекулярной массой и удельным объемом комплекса (М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к)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нельзя оценить, не зная состава комплекса. В этом случае для нахождения молекулярной массы белка используют два метода: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1) Прямо измеряют количество связанного детергента на 1 г белка (спектральные методы, радиоактивно меченный детергент,  для выделения комплексов применяют различные методы, например, гель-фильтрацию).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Установив относительное содержание белка и детергента в комплексе, значение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получают как средневзвешенное соответствующих величин для чистого белка и чистого детергента. После этого  находят М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а поскольку соотношение между белком и детергентом в комплексе известно, находят молекулярную массу белка.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2) Измеряют S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 средах с разными значениями плотности раствора ρ. Такие среды обычно получают, использую смеси H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и D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O. Из графика зависимости S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от ρ находят как М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так и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 При этом предполагается, что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это средневзвешенное соответствующих величин для чистого белка и чистого детергента: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Vк = (Доля белка) *V белок + (Доля детергента)*V детергент,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Оценив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белок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 взяв V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детергент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из соответствующих таблиц, получают 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молекулярную массу белковой составляющей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Mк.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Полотно" id="623" name="Google Shape;623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660300" cy="6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200" name="Google Shape;2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201" name="Google Shape;201;p20"/>
          <p:cNvSpPr txBox="1"/>
          <p:nvPr/>
        </p:nvSpPr>
        <p:spPr>
          <a:xfrm>
            <a:off x="1406525" y="0"/>
            <a:ext cx="7737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Факторы, влияющие на величину площади, занимаемой молекулой  фосфолипида в пленке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2286000" y="1676400"/>
            <a:ext cx="510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А=</a:t>
            </a:r>
            <a:r>
              <a:rPr b="1" i="1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(структура молекулы; рН; Т; I)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0" y="2438400"/>
            <a:ext cx="9144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Структура молекулы :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1,2- дистеароил–ФХ   А= 0,48 нм*2,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1,2- дистеароил–ФЭ   А= 0,40 нм*2;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1,2- диолеоил–ФХ       А= 0,58 нм*2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 рН: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возрастание рН  расширяет монослой ФЭ, ФС, ФИ, ФК и ДФГ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 Присутствие катионов  Са  уменьшает среднюю площадь, занимаемую отрицательно заряженными  фосфолипидами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3886200" y="5562600"/>
            <a:ext cx="479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лотно" id="628" name="Google Shape;628;p65"/>
          <p:cNvPicPr preferRelativeResize="0"/>
          <p:nvPr/>
        </p:nvPicPr>
        <p:blipFill rotWithShape="1">
          <a:blip r:embed="rId3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9" name="Google Shape;629;p65"/>
          <p:cNvSpPr txBox="1"/>
          <p:nvPr/>
        </p:nvSpPr>
        <p:spPr>
          <a:xfrm>
            <a:off x="1835150" y="333375"/>
            <a:ext cx="6697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Липидно-белковые взаимодействия</a:t>
            </a:r>
            <a:endParaRPr/>
          </a:p>
        </p:txBody>
      </p:sp>
      <p:sp>
        <p:nvSpPr>
          <p:cNvPr id="630" name="Google Shape;630;p65"/>
          <p:cNvSpPr txBox="1"/>
          <p:nvPr/>
        </p:nvSpPr>
        <p:spPr>
          <a:xfrm>
            <a:off x="1187450" y="1052512"/>
            <a:ext cx="7667700" cy="5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Для установления  взаимосвязи липидно-белковых взаимодействий со структурой и функциями мембран необходимо ответить на такие вопросы: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Как периферические мембранные белки, связанные с поверхностью бислоя, взаимодействуют с липидами?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Насколько прочно связаны внутримембранные белки с липидами?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Какова природа липидного бислоя, прилегающего к белку,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влияют ли  липиды на структуру и функции внутримембранных белков?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4.  Каково влияние мембранных белков на укладку и динамические свойства мембранных липидов?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2" y="2273300"/>
            <a:ext cx="4895850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отно" id="210" name="Google Shape;210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93700" cy="124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211" name="Google Shape;211;p21"/>
          <p:cNvSpPr txBox="1"/>
          <p:nvPr/>
        </p:nvSpPr>
        <p:spPr>
          <a:xfrm>
            <a:off x="2098675" y="0"/>
            <a:ext cx="570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Достоинства и недостатки модели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монослой липидов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1692275" y="836612"/>
            <a:ext cx="72738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Достоинства: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Легкость получения монослоя;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Легкость измерения сразу многих параметров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(поверхностные: давление, потенциал, радиоактивность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619250" y="5084762"/>
            <a:ext cx="72738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1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Недостатки: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Сложность перенесения результатов на бислойные структуры мембран;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AutoNum type="arabicPeriod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Невозможность изучения транспорта веществ через мембрану.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idx="4294967295" type="title"/>
          </p:nvPr>
        </p:nvSpPr>
        <p:spPr>
          <a:xfrm>
            <a:off x="1600200" y="228600"/>
            <a:ext cx="670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Монослои на твердой подложке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444500" y="3810000"/>
            <a:ext cx="86994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Монослои на твердой подложке позволяют изучать</a:t>
            </a:r>
            <a:r>
              <a:rPr b="1" i="0" lang="en-US" sz="24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непосредственно липидные монослои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взаимодействие монослоя с белками и другими молекулами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создавать системы антиген-антитело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5537"/>
            <a:ext cx="2808286" cy="20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675" y="1196975"/>
            <a:ext cx="3168649" cy="20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3662" y="1268412"/>
            <a:ext cx="2484436" cy="18716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288925" y="1127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224" name="Google Shape;224;p22"/>
          <p:cNvPicPr preferRelativeResize="0"/>
          <p:nvPr/>
        </p:nvPicPr>
        <p:blipFill rotWithShape="1">
          <a:blip r:embed="rId6">
            <a:alphaModFix/>
          </a:blip>
          <a:srcRect b="18813" l="4152" r="6537" t="13242"/>
          <a:stretch/>
        </p:blipFill>
        <p:spPr>
          <a:xfrm>
            <a:off x="0" y="0"/>
            <a:ext cx="950912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2895600" y="228600"/>
            <a:ext cx="3843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Мицеллы и эмульсии</a:t>
            </a:r>
            <a:endParaRPr/>
          </a:p>
        </p:txBody>
      </p:sp>
      <p:pic>
        <p:nvPicPr>
          <p:cNvPr descr="Mycells2" id="230" name="Google Shape;2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87" y="981075"/>
            <a:ext cx="3711575" cy="5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4191000" y="1143000"/>
            <a:ext cx="48006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Мицелла классического типа-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микроэмульсия «масло в воде»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(липопротеины плазмы крови)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495800" y="4953000"/>
            <a:ext cx="44925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Обращенные мицеллы –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микроэмульсия «вода в масле»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365125" y="2651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234" name="Google Shape;234;p23"/>
          <p:cNvPicPr preferRelativeResize="0"/>
          <p:nvPr/>
        </p:nvPicPr>
        <p:blipFill rotWithShape="1">
          <a:blip r:embed="rId4">
            <a:alphaModFix/>
          </a:blip>
          <a:srcRect b="18813" l="4152" r="6537" t="13242"/>
          <a:stretch/>
        </p:blipFill>
        <p:spPr>
          <a:xfrm>
            <a:off x="0" y="0"/>
            <a:ext cx="1193801" cy="1244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22" id="235" name="Google Shape;23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2362200"/>
            <a:ext cx="2520950" cy="24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457200" y="-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Мицеллы</a:t>
            </a:r>
            <a:endParaRPr/>
          </a:p>
        </p:txBody>
      </p:sp>
      <p:sp>
        <p:nvSpPr>
          <p:cNvPr id="241" name="Google Shape;241;p24"/>
          <p:cNvSpPr txBox="1"/>
          <p:nvPr>
            <p:ph idx="1" type="body"/>
          </p:nvPr>
        </p:nvSpPr>
        <p:spPr>
          <a:xfrm>
            <a:off x="1066800" y="533400"/>
            <a:ext cx="792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Мицеллы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- простейшие агрегаты, которые образуют липиды в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объемной  фазе растворителя (D=3-6 нм, 50 – 100 молекул)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484312"/>
            <a:ext cx="2305050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2137" y="1484312"/>
            <a:ext cx="2592386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762" y="1484312"/>
            <a:ext cx="2665412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6375" y="5229225"/>
            <a:ext cx="935037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274637" y="3357562"/>
            <a:ext cx="8869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Способность липида к мицеллообразованию определяется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соотношением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размеров его полярной головки и углеводородного заместителя: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в водной фазе легко образуют мицеллы  липиды, которые имеют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объемную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и (или)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заряженную </a:t>
            </a: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головку и относительно </a:t>
            </a:r>
            <a:r>
              <a:rPr b="1" i="0" lang="en-US" sz="2000" u="none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</a:rPr>
              <a:t>короткий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углеводородный хвост </a:t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3937" y="5084762"/>
            <a:ext cx="1871662" cy="1439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6011862" y="5084762"/>
            <a:ext cx="2735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1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ККМ  С=10  – 10 М </a:t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49" name="Google Shape;249;p24"/>
          <p:cNvCxnSpPr/>
          <p:nvPr/>
        </p:nvCxnSpPr>
        <p:spPr>
          <a:xfrm>
            <a:off x="2700337" y="5734050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50" name="Google Shape;250;p24"/>
          <p:cNvSpPr txBox="1"/>
          <p:nvPr/>
        </p:nvSpPr>
        <p:spPr>
          <a:xfrm>
            <a:off x="7235825" y="4941887"/>
            <a:ext cx="354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1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-3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7812087" y="4941887"/>
            <a:ext cx="354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1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-5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212725" y="112712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отно" id="253" name="Google Shape;253;p24"/>
          <p:cNvPicPr preferRelativeResize="0"/>
          <p:nvPr>
            <p:ph idx="1" type="body"/>
          </p:nvPr>
        </p:nvPicPr>
        <p:blipFill rotWithShape="1">
          <a:blip r:embed="rId8">
            <a:alphaModFix/>
          </a:blip>
          <a:srcRect b="18813" l="4152" r="6537" t="13242"/>
          <a:stretch/>
        </p:blipFill>
        <p:spPr>
          <a:xfrm>
            <a:off x="0" y="0"/>
            <a:ext cx="1025400" cy="10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